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85" r:id="rId6"/>
    <p:sldId id="287" r:id="rId7"/>
    <p:sldId id="291" r:id="rId8"/>
    <p:sldId id="29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7CD44E-A059-473A-8A4E-D2881C56CF29}" v="1" dt="2025-10-02T20:04:07.5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85" d="100"/>
          <a:sy n="85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Chenyan" userId="c92a7c72-a4d5-4d57-9ea3-e882fbd95b04" providerId="ADAL" clId="{E67CD44E-A059-473A-8A4E-D2881C56CF29}"/>
    <pc:docChg chg="custSel addSld modSld">
      <pc:chgData name="Guo, Chenyan" userId="c92a7c72-a4d5-4d57-9ea3-e882fbd95b04" providerId="ADAL" clId="{E67CD44E-A059-473A-8A4E-D2881C56CF29}" dt="2025-10-02T20:17:22.770" v="1468" actId="114"/>
      <pc:docMkLst>
        <pc:docMk/>
      </pc:docMkLst>
      <pc:sldChg chg="modSp mod">
        <pc:chgData name="Guo, Chenyan" userId="c92a7c72-a4d5-4d57-9ea3-e882fbd95b04" providerId="ADAL" clId="{E67CD44E-A059-473A-8A4E-D2881C56CF29}" dt="2025-10-02T19:52:32.158" v="41" actId="20577"/>
        <pc:sldMkLst>
          <pc:docMk/>
          <pc:sldMk cId="161441392" sldId="256"/>
        </pc:sldMkLst>
        <pc:spChg chg="mod">
          <ac:chgData name="Guo, Chenyan" userId="c92a7c72-a4d5-4d57-9ea3-e882fbd95b04" providerId="ADAL" clId="{E67CD44E-A059-473A-8A4E-D2881C56CF29}" dt="2025-10-02T19:51:42.313" v="5" actId="20577"/>
          <ac:spMkLst>
            <pc:docMk/>
            <pc:sldMk cId="161441392" sldId="256"/>
            <ac:spMk id="2" creationId="{0E780425-BFA3-4F76-A3D7-DC99BE53D0EC}"/>
          </ac:spMkLst>
        </pc:spChg>
        <pc:spChg chg="mod">
          <ac:chgData name="Guo, Chenyan" userId="c92a7c72-a4d5-4d57-9ea3-e882fbd95b04" providerId="ADAL" clId="{E67CD44E-A059-473A-8A4E-D2881C56CF29}" dt="2025-10-02T19:52:32.158" v="41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Guo, Chenyan" userId="c92a7c72-a4d5-4d57-9ea3-e882fbd95b04" providerId="ADAL" clId="{E67CD44E-A059-473A-8A4E-D2881C56CF29}" dt="2025-10-02T20:17:22.770" v="1468" actId="114"/>
        <pc:sldMkLst>
          <pc:docMk/>
          <pc:sldMk cId="2525307828" sldId="285"/>
        </pc:sldMkLst>
        <pc:spChg chg="mod">
          <ac:chgData name="Guo, Chenyan" userId="c92a7c72-a4d5-4d57-9ea3-e882fbd95b04" providerId="ADAL" clId="{E67CD44E-A059-473A-8A4E-D2881C56CF29}" dt="2025-10-02T20:17:22.770" v="1468" actId="114"/>
          <ac:spMkLst>
            <pc:docMk/>
            <pc:sldMk cId="2525307828" sldId="285"/>
            <ac:spMk id="3" creationId="{8A7312A9-53C1-D5A9-F554-1DB3ACAC44B7}"/>
          </ac:spMkLst>
        </pc:spChg>
      </pc:sldChg>
      <pc:sldChg chg="modSp mod">
        <pc:chgData name="Guo, Chenyan" userId="c92a7c72-a4d5-4d57-9ea3-e882fbd95b04" providerId="ADAL" clId="{E67CD44E-A059-473A-8A4E-D2881C56CF29}" dt="2025-10-02T20:04:02.969" v="518" actId="20577"/>
        <pc:sldMkLst>
          <pc:docMk/>
          <pc:sldMk cId="904701614" sldId="287"/>
        </pc:sldMkLst>
        <pc:spChg chg="mod">
          <ac:chgData name="Guo, Chenyan" userId="c92a7c72-a4d5-4d57-9ea3-e882fbd95b04" providerId="ADAL" clId="{E67CD44E-A059-473A-8A4E-D2881C56CF29}" dt="2025-10-02T20:04:02.969" v="518" actId="20577"/>
          <ac:spMkLst>
            <pc:docMk/>
            <pc:sldMk cId="904701614" sldId="287"/>
            <ac:spMk id="3" creationId="{8A7312A9-53C1-D5A9-F554-1DB3ACAC44B7}"/>
          </ac:spMkLst>
        </pc:spChg>
      </pc:sldChg>
      <pc:sldChg chg="modSp add mod">
        <pc:chgData name="Guo, Chenyan" userId="c92a7c72-a4d5-4d57-9ea3-e882fbd95b04" providerId="ADAL" clId="{E67CD44E-A059-473A-8A4E-D2881C56CF29}" dt="2025-10-02T20:14:12.809" v="1291" actId="20577"/>
        <pc:sldMkLst>
          <pc:docMk/>
          <pc:sldMk cId="1306976990" sldId="291"/>
        </pc:sldMkLst>
        <pc:spChg chg="mod">
          <ac:chgData name="Guo, Chenyan" userId="c92a7c72-a4d5-4d57-9ea3-e882fbd95b04" providerId="ADAL" clId="{E67CD44E-A059-473A-8A4E-D2881C56CF29}" dt="2025-10-02T20:04:42.455" v="558" actId="20577"/>
          <ac:spMkLst>
            <pc:docMk/>
            <pc:sldMk cId="1306976990" sldId="291"/>
            <ac:spMk id="2" creationId="{3FDB358C-B5AD-9B98-8E15-00401529FE5E}"/>
          </ac:spMkLst>
        </pc:spChg>
        <pc:spChg chg="mod">
          <ac:chgData name="Guo, Chenyan" userId="c92a7c72-a4d5-4d57-9ea3-e882fbd95b04" providerId="ADAL" clId="{E67CD44E-A059-473A-8A4E-D2881C56CF29}" dt="2025-10-02T20:14:12.809" v="1291" actId="20577"/>
          <ac:spMkLst>
            <pc:docMk/>
            <pc:sldMk cId="1306976990" sldId="291"/>
            <ac:spMk id="3" creationId="{09380C69-6A49-2F30-064E-033FE0EA1AF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5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4AED9-7E76-B332-7121-CE3BC19B1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E8BBB2-ABAD-F5A0-9570-D423518B97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D26916-DB24-2D7B-F939-A8D46FC275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5BF0D-1646-AD25-8737-A81B70D7A4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79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83E8B-AF99-4D06-F4FC-A57945394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ECF73D-63FC-6AAD-3D6E-C9DB707754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E5D4D5-B7C1-C39C-6E09-BC52B8CF1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82467-94BF-23A4-7942-816EAF5505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6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09/22/2025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October 3, 2025</a:t>
            </a:r>
          </a:p>
          <a:p>
            <a:endParaRPr lang="en-US" dirty="0"/>
          </a:p>
          <a:p>
            <a:r>
              <a:rPr lang="en-US" dirty="0"/>
              <a:t>Shane Thomas,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2933"/>
            <a:ext cx="10058400" cy="1000659"/>
          </a:xfrm>
        </p:spPr>
        <p:txBody>
          <a:bodyPr>
            <a:noAutofit/>
          </a:bodyPr>
          <a:lstStyle/>
          <a:p>
            <a:r>
              <a:rPr lang="en-US" sz="4400" b="1" dirty="0"/>
              <a:t>CRR Long Term Auction Solution Time and Transaction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747" y="1757778"/>
            <a:ext cx="10058400" cy="4895706"/>
          </a:xfrm>
        </p:spPr>
        <p:txBody>
          <a:bodyPr>
            <a:normAutofit fontScale="92500" lnSpcReduction="20000"/>
          </a:bodyPr>
          <a:lstStyle/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presented an update on the CRR system performance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The most recent sequence 5 auction took 170 hours for the peak weekday TOU;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Sequence 6 CRR-Account-Holder (per CRRAH) transaction limit has been decreased to 1800 from its previous level of 2000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 ERCOT is planning to bundle NPRR 1288 (</a:t>
            </a:r>
            <a:r>
              <a:rPr lang="en-US" sz="2200" i="1" dirty="0"/>
              <a:t>Remove Multiple Month Transactions in CRR Auctions</a:t>
            </a:r>
            <a:r>
              <a:rPr lang="en-US" sz="2200" dirty="0"/>
              <a:t>) and NPRR 936 (</a:t>
            </a:r>
            <a:r>
              <a:rPr lang="en-US" sz="2200" i="1" dirty="0"/>
              <a:t>CRR Account Holder Limits</a:t>
            </a:r>
            <a:r>
              <a:rPr lang="en-US" sz="2200" dirty="0"/>
              <a:t>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ERCOT is expected to start working in early 2026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Implementation of the two NPRRs could occur by the end of 2026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With implementation of the two NPRRs: the bid limit will change to the counterparty level rather than the CRRAH level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 NPRR 1289 </a:t>
            </a:r>
            <a:r>
              <a:rPr lang="en-US" sz="2200" i="1" dirty="0"/>
              <a:t>Option Price Report and Establish 1 MW Bid Minimum </a:t>
            </a:r>
            <a:r>
              <a:rPr lang="en-US" sz="2200" dirty="0"/>
              <a:t>has been moving in conjunction with NPP 1288</a:t>
            </a:r>
          </a:p>
          <a:p>
            <a:pPr lvl="3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Not expected to be implemented until 2027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CRR technology refresh will be expected in Q3, 2026 and a pilot project that ERCOT IT is putting together for moving to a cloud-based solution for CRRs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SCR 833 </a:t>
            </a:r>
            <a:r>
              <a:rPr lang="en-US" sz="2200" i="1" dirty="0"/>
              <a:t>Increase CRR Transaction Capability  </a:t>
            </a:r>
          </a:p>
          <a:p>
            <a:pPr marL="274320" lvl="4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1600" dirty="0"/>
              <a:t>CMWG recommends to reject this SCR to WMS</a:t>
            </a:r>
          </a:p>
          <a:p>
            <a:pPr marL="91440" lvl="3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>
            <a:normAutofit/>
          </a:bodyPr>
          <a:lstStyle/>
          <a:p>
            <a:r>
              <a:rPr lang="en-US" sz="4400" b="1" dirty="0"/>
              <a:t>Day Ahead Market PTP Activity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2568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presented updates on DAM PTP Obligation and PTP Obligation with Links to an Option (PTPLO) bid submission activity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Transaction limit for bid IDs from 1000 to 750 helps system performance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PTP submissions are steady growing since the beginning of 2023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Yearly PTPLO Attestation Reminder Market Notice will go out by Sep.1, 2025 and responses will be due Oct.1, 2025</a:t>
            </a:r>
          </a:p>
          <a:p>
            <a:pPr marL="566928" lvl="3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0470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927A0-2643-7238-7A9E-71D4B079C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B358C-B5AD-9B98-8E15-00401529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>
            <a:normAutofit/>
          </a:bodyPr>
          <a:lstStyle/>
          <a:p>
            <a:r>
              <a:rPr lang="en-US" sz="4400" b="1" dirty="0"/>
              <a:t>Granular Product Type for CRR TOU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80C69-6A49-2F30-064E-033FE0EA1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2568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 err="1"/>
              <a:t>Vistra</a:t>
            </a:r>
            <a:r>
              <a:rPr lang="en-US" sz="2200" dirty="0"/>
              <a:t> representative guided discussion of NPRR 1292: Granular Product Type for CRR TOU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The primary intent of NPRR 1292 is to improve hedging opportunities by more closely matching the TOUs to system characteristics, with a side benefit being possible performance improvements for the </a:t>
            </a:r>
            <a:r>
              <a:rPr lang="en-US" sz="2000" dirty="0" err="1"/>
              <a:t>sytem</a:t>
            </a:r>
            <a:endParaRPr lang="en-US" sz="2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This NPRR would split the peak weekday and peak weekend TOUS into Solar and non-solar hours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This would result in five total TOUs for CRRAHs V.S. the current three TOUs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These new solar/non-solar TOUs would replace peak weekday and peak weekend, not be overlaid on top of them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This NPRR will not be implemented at least three years from the date of approval </a:t>
            </a:r>
          </a:p>
          <a:p>
            <a:pPr marL="566928" lvl="3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06976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12E3AD-79F9-89A4-29C6-2EDDED0538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E8231-1B47-877E-2869-61B24E65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>
            <a:normAutofit/>
          </a:bodyPr>
          <a:lstStyle/>
          <a:p>
            <a:r>
              <a:rPr lang="en-US" sz="4400" b="1" dirty="0"/>
              <a:t>TSAT Implementation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55343-621B-BB67-AC92-EC8225284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12568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provided a brief update on the TSAT implementation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TSAT calculates dynamic stability related Generic Transmission Limits (GTLs) in real time and helps operators manage GTCs under changing system conditions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Three GTCs were implemented in TSAT scenario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EASTEX and RV_RH went live on 11/5/2024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HMLTN went live on 06/04/2025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200" dirty="0"/>
              <a:t>TSAT runs every ten minutes, the GTLs will be more accurately reflect system conditions</a:t>
            </a:r>
          </a:p>
          <a:p>
            <a:pPr marL="566928" lvl="3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27880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Metadata/LabelInfo.xml><?xml version="1.0" encoding="utf-8"?>
<clbl:labelList xmlns:clbl="http://schemas.microsoft.com/office/2020/mipLabelMetadata">
  <clbl:label id="{a1681294-4857-4624-8d04-edaddb44ee26}" enabled="0" method="" siteId="{a1681294-4857-4624-8d04-edaddb44ee26}" removed="1"/>
  <clbl:label id="{de49536e-9021-4e8b-a813-eda5cb0caf1c}" enabled="1" method="Privileged" siteId="{db1e96a8-a3da-442a-930b-235cac24cd5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27979</TotalTime>
  <Words>481</Words>
  <Application>Microsoft Office PowerPoint</Application>
  <PresentationFormat>Widescreen</PresentationFormat>
  <Paragraphs>41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Retrospect</vt:lpstr>
      <vt:lpstr>Congestion Management Working Group - 09/22/2025 Meeting Update</vt:lpstr>
      <vt:lpstr>CRR Long Term Auction Solution Time and Transaction Limits</vt:lpstr>
      <vt:lpstr>Day Ahead Market PTP Activity Update</vt:lpstr>
      <vt:lpstr>Granular Product Type for CRR TOU</vt:lpstr>
      <vt:lpstr>TSAT Implementation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71</cp:revision>
  <dcterms:created xsi:type="dcterms:W3CDTF">2019-09-10T19:44:15Z</dcterms:created>
  <dcterms:modified xsi:type="dcterms:W3CDTF">2025-10-02T20:17:26Z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